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82" r:id="rId5"/>
    <p:sldId id="267" r:id="rId6"/>
    <p:sldId id="258" r:id="rId7"/>
    <p:sldId id="268" r:id="rId8"/>
    <p:sldId id="271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80" r:id="rId19"/>
    <p:sldId id="281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9"/>
    <p:restoredTop sz="94619"/>
  </p:normalViewPr>
  <p:slideViewPr>
    <p:cSldViewPr snapToGrid="0" snapToObjects="1">
      <p:cViewPr>
        <p:scale>
          <a:sx n="55" d="100"/>
          <a:sy n="55" d="100"/>
        </p:scale>
        <p:origin x="142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5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3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>
            <a:spLocks noGrp="1"/>
          </p:cNvSpPr>
          <p:nvPr>
            <p:ph type="pic" sz="quarter" idx="13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15009552_2264x1509.jpg"/>
          <p:cNvSpPr>
            <a:spLocks noGrp="1"/>
          </p:cNvSpPr>
          <p:nvPr>
            <p:ph type="pic" sz="quarter" idx="14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740519873_3318x2212.jpg"/>
          <p:cNvSpPr>
            <a:spLocks noGrp="1"/>
          </p:cNvSpPr>
          <p:nvPr>
            <p:ph type="pic" idx="15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>
            <a:spLocks noGrp="1"/>
          </p:cNvSpPr>
          <p:nvPr>
            <p:ph type="pic" idx="13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>
            <a:spLocks noGrp="1"/>
          </p:cNvSpPr>
          <p:nvPr>
            <p:ph type="pic" idx="13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Image"/>
          <p:cNvSpPr>
            <a:spLocks noGrp="1"/>
          </p:cNvSpPr>
          <p:nvPr>
            <p:ph type="pic" idx="13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Image"/>
          <p:cNvSpPr>
            <a:spLocks noGrp="1"/>
          </p:cNvSpPr>
          <p:nvPr>
            <p:ph type="pic" idx="13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:7474/browse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uan Lin…"/>
          <p:cNvSpPr txBox="1">
            <a:spLocks noGrp="1"/>
          </p:cNvSpPr>
          <p:nvPr>
            <p:ph type="body" idx="13"/>
          </p:nvPr>
        </p:nvSpPr>
        <p:spPr>
          <a:xfrm>
            <a:off x="1219200" y="10078487"/>
            <a:ext cx="21945600" cy="11774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lvl="1" indent="0" algn="ctr" defTabSz="800735">
              <a:lnSpc>
                <a:spcPct val="100000"/>
              </a:lnSpc>
              <a:spcBef>
                <a:spcPts val="0"/>
              </a:spcBef>
              <a:buSzTx/>
              <a:buNone/>
              <a:defRPr sz="3201" spc="-32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rPr dirty="0"/>
              <a:t>Duan Lin           </a:t>
            </a:r>
          </a:p>
          <a:p>
            <a:pPr marL="0" lvl="1" indent="0" algn="ctr" defTabSz="800735">
              <a:lnSpc>
                <a:spcPct val="100000"/>
              </a:lnSpc>
              <a:spcBef>
                <a:spcPts val="0"/>
              </a:spcBef>
              <a:buSzTx/>
              <a:buNone/>
              <a:defRPr sz="3201" spc="-32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dirty="0"/>
              <a:t>, 202</a:t>
            </a:r>
            <a:r>
              <a:rPr lang="en-US" altLang="zh-CN" dirty="0"/>
              <a:t>1</a:t>
            </a:r>
            <a:endParaRPr dirty="0"/>
          </a:p>
        </p:txBody>
      </p:sp>
      <p:sp>
        <p:nvSpPr>
          <p:cNvPr id="152" name="Pubmed Articles Chatbot"/>
          <p:cNvSpPr txBox="1">
            <a:spLocks noGrp="1"/>
          </p:cNvSpPr>
          <p:nvPr>
            <p:ph type="ctrTitle"/>
          </p:nvPr>
        </p:nvSpPr>
        <p:spPr>
          <a:xfrm>
            <a:off x="3614737" y="1621535"/>
            <a:ext cx="17154525" cy="35131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rPr lang="en-US" altLang="zh-CN" sz="9600" dirty="0"/>
              <a:t>Netflix</a:t>
            </a:r>
            <a:r>
              <a:rPr lang="zh-CN" altLang="en-US" sz="9600" dirty="0"/>
              <a:t> </a:t>
            </a:r>
            <a:r>
              <a:rPr lang="en-US" altLang="zh-CN" sz="9600" dirty="0"/>
              <a:t>Implementation</a:t>
            </a:r>
            <a:r>
              <a:rPr lang="zh-CN" altLang="en-US" sz="9600" dirty="0"/>
              <a:t> </a:t>
            </a:r>
            <a:r>
              <a:rPr lang="en-US" altLang="zh-CN" sz="9600" dirty="0"/>
              <a:t>in</a:t>
            </a:r>
            <a:r>
              <a:rPr lang="zh-CN" altLang="en-US" sz="9600" dirty="0"/>
              <a:t> </a:t>
            </a:r>
            <a:r>
              <a:rPr lang="en-US" altLang="zh-CN" sz="9600" dirty="0"/>
              <a:t>Neo4j</a:t>
            </a:r>
            <a:r>
              <a:rPr lang="zh-CN" altLang="en-US" sz="9600" dirty="0"/>
              <a:t> </a:t>
            </a:r>
            <a:r>
              <a:rPr lang="en-US" altLang="zh-CN" sz="9600" dirty="0"/>
              <a:t>Graph</a:t>
            </a:r>
            <a:r>
              <a:rPr lang="zh-CN" altLang="en-US" sz="9600" dirty="0"/>
              <a:t> </a:t>
            </a:r>
            <a:r>
              <a:rPr lang="en-US" altLang="zh-CN" sz="9600" dirty="0"/>
              <a:t>Database</a:t>
            </a:r>
            <a:r>
              <a:rPr lang="zh-CN" altLang="en-US" sz="9600" dirty="0"/>
              <a:t> </a:t>
            </a:r>
            <a:endParaRPr sz="9600" dirty="0"/>
          </a:p>
        </p:txBody>
      </p:sp>
      <p:sp>
        <p:nvSpPr>
          <p:cNvPr id="153" name="CS622 Final Project"/>
          <p:cNvSpPr txBox="1">
            <a:spLocks noGrp="1"/>
          </p:cNvSpPr>
          <p:nvPr>
            <p:ph type="subTitle" sz="quarter" idx="1"/>
          </p:nvPr>
        </p:nvSpPr>
        <p:spPr>
          <a:xfrm>
            <a:off x="1219200" y="7350684"/>
            <a:ext cx="21945601" cy="225059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MET </a:t>
            </a:r>
            <a:r>
              <a:rPr dirty="0"/>
              <a:t>CS</a:t>
            </a:r>
            <a:r>
              <a:rPr lang="en-US" altLang="zh-CN" dirty="0"/>
              <a:t>779</a:t>
            </a:r>
            <a:r>
              <a:rPr dirty="0"/>
              <a:t> Final Project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UI  Preview"/>
          <p:cNvSpPr txBox="1">
            <a:spLocks noGrp="1"/>
          </p:cNvSpPr>
          <p:nvPr>
            <p:ph type="title"/>
          </p:nvPr>
        </p:nvSpPr>
        <p:spPr>
          <a:xfrm>
            <a:off x="458687" y="246304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4A0BA-5684-5B48-9282-BFD5A99AD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66" y="1973505"/>
            <a:ext cx="8224519" cy="7644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A02D0-CDED-744F-8162-1F406684BDF2}"/>
              </a:ext>
            </a:extLst>
          </p:cNvPr>
          <p:cNvSpPr txBox="1"/>
          <p:nvPr/>
        </p:nvSpPr>
        <p:spPr>
          <a:xfrm>
            <a:off x="9302414" y="1363387"/>
            <a:ext cx="8731557" cy="1936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Step2: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SQL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Query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actors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and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the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movies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they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acted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in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D0D364-E9E4-3D4C-8BD3-0067ED412168}"/>
              </a:ext>
            </a:extLst>
          </p:cNvPr>
          <p:cNvSpPr txBox="1"/>
          <p:nvPr/>
        </p:nvSpPr>
        <p:spPr>
          <a:xfrm>
            <a:off x="16384481" y="7177584"/>
            <a:ext cx="2260234" cy="1493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Exp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orted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as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JSON</a:t>
            </a:r>
            <a:r>
              <a:rPr lang="zh-CN" altLang="en-US" sz="2800" dirty="0"/>
              <a:t> </a:t>
            </a:r>
            <a:r>
              <a:rPr lang="en-US" altLang="zh-CN" sz="2800" dirty="0"/>
              <a:t>format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41DD30-0CB1-AF4F-90AE-00E9917B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13" y="3369125"/>
            <a:ext cx="11564393" cy="3324763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F53CB966-9AE5-8543-B374-8D66DC6EDC82}"/>
              </a:ext>
            </a:extLst>
          </p:cNvPr>
          <p:cNvCxnSpPr>
            <a:cxnSpLocks/>
            <a:stCxn id="16" idx="0"/>
            <a:endCxn id="6" idx="0"/>
          </p:cNvCxnSpPr>
          <p:nvPr/>
        </p:nvCxnSpPr>
        <p:spPr>
          <a:xfrm rot="5400000" flipH="1" flipV="1">
            <a:off x="18658613" y="4651933"/>
            <a:ext cx="1381636" cy="3669667"/>
          </a:xfrm>
          <a:prstGeom prst="curvedConnector3">
            <a:avLst>
              <a:gd name="adj1" fmla="val 18272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4D792CB-1570-C841-ADEC-44A40F5DE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913" y="10703983"/>
            <a:ext cx="4635500" cy="8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DD0BB9-07FB-2241-9AE7-7EFFCE48D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413" y="6942728"/>
            <a:ext cx="6582047" cy="6526967"/>
          </a:xfrm>
          <a:prstGeom prst="rect">
            <a:avLst/>
          </a:prstGeom>
        </p:spPr>
      </p:pic>
      <p:sp>
        <p:nvSpPr>
          <p:cNvPr id="15" name="Line">
            <a:extLst>
              <a:ext uri="{FF2B5EF4-FFF2-40B4-BE49-F238E27FC236}">
                <a16:creationId xmlns:a16="http://schemas.microsoft.com/office/drawing/2014/main" id="{795EA66F-FA46-C441-81BD-B898278BF6D9}"/>
              </a:ext>
            </a:extLst>
          </p:cNvPr>
          <p:cNvSpPr/>
          <p:nvPr/>
        </p:nvSpPr>
        <p:spPr>
          <a:xfrm flipV="1">
            <a:off x="15684768" y="8745416"/>
            <a:ext cx="951328" cy="12790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38A40-0B97-F945-A6B9-EDA5F74EC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0079" y="5795948"/>
            <a:ext cx="3668372" cy="775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311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UI  Preview"/>
          <p:cNvSpPr txBox="1">
            <a:spLocks noGrp="1"/>
          </p:cNvSpPr>
          <p:nvPr>
            <p:ph type="title"/>
          </p:nvPr>
        </p:nvSpPr>
        <p:spPr>
          <a:xfrm>
            <a:off x="458687" y="246304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4A0BA-5684-5B48-9282-BFD5A99AD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66" y="1973505"/>
            <a:ext cx="8224519" cy="7644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A02D0-CDED-744F-8162-1F406684BDF2}"/>
              </a:ext>
            </a:extLst>
          </p:cNvPr>
          <p:cNvSpPr txBox="1"/>
          <p:nvPr/>
        </p:nvSpPr>
        <p:spPr>
          <a:xfrm>
            <a:off x="9302414" y="1363387"/>
            <a:ext cx="9481763" cy="1936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Step3: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SQL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Query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actresses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and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the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movies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they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acted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in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792CB-1570-C841-ADEC-44A40F5D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13" y="10703983"/>
            <a:ext cx="4635500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22E51-323A-1748-8DEF-34FB64DE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697" y="4068748"/>
            <a:ext cx="9893369" cy="2789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A63001-7FEE-4842-9053-70A1723B8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196" y="6858000"/>
            <a:ext cx="6161595" cy="4183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AA795A-FBED-A848-9CD6-8EE31E914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568" y="8267650"/>
            <a:ext cx="7592916" cy="16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829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UI  Preview"/>
          <p:cNvSpPr txBox="1">
            <a:spLocks noGrp="1"/>
          </p:cNvSpPr>
          <p:nvPr>
            <p:ph type="title"/>
          </p:nvPr>
        </p:nvSpPr>
        <p:spPr>
          <a:xfrm>
            <a:off x="458687" y="246304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Java Integration</a:t>
            </a:r>
            <a:endParaRPr dirty="0"/>
          </a:p>
        </p:txBody>
      </p:sp>
      <p:sp>
        <p:nvSpPr>
          <p:cNvPr id="10" name="I use Spring Boot to run application, implement web services as MVC framework, set routes to handle different queries in RequestController. The ChatbotSearchUtil provides all search methods and initializers.">
            <a:extLst>
              <a:ext uri="{FF2B5EF4-FFF2-40B4-BE49-F238E27FC236}">
                <a16:creationId xmlns:a16="http://schemas.microsoft.com/office/drawing/2014/main" id="{B96C2314-3887-E140-9DCA-CF36687FF0A8}"/>
              </a:ext>
            </a:extLst>
          </p:cNvPr>
          <p:cNvSpPr txBox="1"/>
          <p:nvPr/>
        </p:nvSpPr>
        <p:spPr>
          <a:xfrm>
            <a:off x="2167717" y="3038483"/>
            <a:ext cx="9691153" cy="547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lvl="1">
              <a:lnSpc>
                <a:spcPct val="120000"/>
              </a:lnSpc>
              <a:defRPr sz="4000" baseline="200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lang="en-US" b="1" dirty="0"/>
              <a:t>Approach 1</a:t>
            </a:r>
            <a:r>
              <a:rPr lang="en-US" dirty="0"/>
              <a:t> (Failed many times, due to the Maven dependency version and configuration): </a:t>
            </a:r>
            <a:r>
              <a:rPr dirty="0"/>
              <a:t>I use Spring Boot to run application, implement web services as MVC framework,</a:t>
            </a:r>
            <a:r>
              <a:rPr lang="en-US" dirty="0"/>
              <a:t> design the “</a:t>
            </a:r>
            <a:r>
              <a:rPr lang="en-US" dirty="0" err="1"/>
              <a:t>NodeEntity</a:t>
            </a:r>
            <a:r>
              <a:rPr lang="en-US" dirty="0"/>
              <a:t>” of Person and Movie as shown on the right side, and implement CRUD methods, such as create unique Person and Movie, add the nodes into Spring Neo4j repository, every time before I decided to create new relationships between “</a:t>
            </a:r>
            <a:r>
              <a:rPr lang="en-US" dirty="0" err="1"/>
              <a:t>NodeEntity</a:t>
            </a:r>
            <a:r>
              <a:rPr lang="en-US" dirty="0"/>
              <a:t>”, I will query the repository if these nodes exist; update the properties of Person’s name and Movie’s title, etc.. However, there is always an error when executing query when I run the for loop through JSON. Then I try another way.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D35355-56DE-4448-83F7-12FF85D7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900" y="5954184"/>
            <a:ext cx="5005936" cy="5306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1CEABE-B2E2-734A-BABE-7853B4BA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900" y="1973505"/>
            <a:ext cx="4934570" cy="3840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5AF23E-DA7F-9A4F-8F3B-5C6E1D54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1150" y="541768"/>
            <a:ext cx="5556250" cy="5232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5579FE-3580-1A4A-B702-70AAAF4A4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839" y="11488652"/>
            <a:ext cx="18611387" cy="1981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EEC73-88AE-EB4D-8028-32AA63591BDB}"/>
              </a:ext>
            </a:extLst>
          </p:cNvPr>
          <p:cNvSpPr txBox="1"/>
          <p:nvPr/>
        </p:nvSpPr>
        <p:spPr>
          <a:xfrm>
            <a:off x="13684737" y="1156510"/>
            <a:ext cx="3452969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Entity Classes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A1E2D1-B4CF-7641-8D2E-88E3E8BD5D1D}"/>
              </a:ext>
            </a:extLst>
          </p:cNvPr>
          <p:cNvSpPr txBox="1"/>
          <p:nvPr/>
        </p:nvSpPr>
        <p:spPr>
          <a:xfrm>
            <a:off x="18851150" y="6829311"/>
            <a:ext cx="3452969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Test 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AE513-D187-CF47-86E2-504BBF8A3244}"/>
              </a:ext>
            </a:extLst>
          </p:cNvPr>
          <p:cNvSpPr txBox="1"/>
          <p:nvPr/>
        </p:nvSpPr>
        <p:spPr>
          <a:xfrm>
            <a:off x="18851149" y="10520997"/>
            <a:ext cx="3452969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Errors…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65771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I  Preview">
            <a:extLst>
              <a:ext uri="{FF2B5EF4-FFF2-40B4-BE49-F238E27FC236}">
                <a16:creationId xmlns:a16="http://schemas.microsoft.com/office/drawing/2014/main" id="{C43E5B29-2F35-0142-A71C-6EF3925A62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25368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Java Integration</a:t>
            </a:r>
            <a:endParaRPr dirty="0"/>
          </a:p>
        </p:txBody>
      </p:sp>
      <p:sp>
        <p:nvSpPr>
          <p:cNvPr id="7" name="I use Spring Boot to run application, implement web services as MVC framework, set routes to handle different queries in RequestController. The ChatbotSearchUtil provides all search methods and initializers.">
            <a:extLst>
              <a:ext uri="{FF2B5EF4-FFF2-40B4-BE49-F238E27FC236}">
                <a16:creationId xmlns:a16="http://schemas.microsoft.com/office/drawing/2014/main" id="{E8C9895D-61CA-A04B-B3D6-59B0A4F43F36}"/>
              </a:ext>
            </a:extLst>
          </p:cNvPr>
          <p:cNvSpPr txBox="1"/>
          <p:nvPr/>
        </p:nvSpPr>
        <p:spPr>
          <a:xfrm>
            <a:off x="458687" y="1443272"/>
            <a:ext cx="24191819" cy="3810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lvl="1">
              <a:lnSpc>
                <a:spcPct val="120000"/>
              </a:lnSpc>
              <a:defRPr sz="4000" baseline="200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lang="en-US" b="1" dirty="0"/>
              <a:t>Approach 2 </a:t>
            </a:r>
            <a:r>
              <a:rPr lang="en-US" dirty="0"/>
              <a:t>(Manually </a:t>
            </a:r>
            <a:r>
              <a:rPr lang="en-US" altLang="zh-CN" dirty="0"/>
              <a:t>CRUD</a:t>
            </a:r>
            <a:r>
              <a:rPr lang="zh-CN" altLang="en-US" dirty="0"/>
              <a:t> </a:t>
            </a:r>
            <a:r>
              <a:rPr lang="en-US" dirty="0"/>
              <a:t>implementation, more detail through codes): </a:t>
            </a:r>
            <a:r>
              <a:rPr lang="en-US" altLang="zh-CN" b="1" dirty="0"/>
              <a:t>Cypher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totally</a:t>
            </a:r>
            <a:r>
              <a:rPr lang="zh-CN" altLang="en-US" b="1" dirty="0"/>
              <a:t> </a:t>
            </a:r>
            <a:r>
              <a:rPr lang="en-US" altLang="zh-CN" b="1" dirty="0"/>
              <a:t>different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Since manually typing CQL in Neo4j is </a:t>
            </a:r>
            <a:r>
              <a:rPr lang="en-US" altLang="zh-CN" dirty="0"/>
              <a:t>quite</a:t>
            </a:r>
            <a:r>
              <a:rPr lang="zh-CN" altLang="en-US" dirty="0"/>
              <a:t> </a:t>
            </a:r>
            <a:r>
              <a:rPr lang="en-US" altLang="zh-CN" dirty="0"/>
              <a:t>inefficient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repetitive,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impossible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lines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CQL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grammar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correct.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importantly,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Cypher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re-used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creating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relationships.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lnSpc>
                <a:spcPct val="120000"/>
              </a:lnSpc>
              <a:defRPr sz="4000" baseline="200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lang="en-US" altLang="zh-CN" dirty="0"/>
              <a:t>Thus,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he ultimate goal is looking for an efficient way to generate Cypher Query Language once we just give simple instructions/input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code,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HashMap</a:t>
            </a:r>
            <a:r>
              <a:rPr lang="zh-CN" altLang="en-US" dirty="0"/>
              <a:t> </a:t>
            </a:r>
            <a:r>
              <a:rPr lang="en-US" altLang="zh-CN" dirty="0"/>
              <a:t>(common</a:t>
            </a:r>
            <a:r>
              <a:rPr lang="zh-CN" altLang="en-US" dirty="0"/>
              <a:t> </a:t>
            </a:r>
            <a:r>
              <a:rPr lang="en-US" altLang="zh-CN" dirty="0"/>
              <a:t>key-value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person’s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movies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(used</a:t>
            </a:r>
            <a:r>
              <a:rPr lang="zh-CN" altLang="en-US" dirty="0"/>
              <a:t> </a:t>
            </a:r>
            <a:r>
              <a:rPr lang="en-US" altLang="zh-CN" dirty="0"/>
              <a:t>HashSet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movie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guaranteed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uniqueness),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&lt;key,</a:t>
            </a:r>
            <a:r>
              <a:rPr lang="zh-CN" altLang="en-US" dirty="0"/>
              <a:t> </a:t>
            </a:r>
            <a:r>
              <a:rPr lang="en-US" altLang="zh-CN" dirty="0"/>
              <a:t>value&gt;</a:t>
            </a:r>
            <a:r>
              <a:rPr lang="zh-CN" altLang="en-US" dirty="0"/>
              <a:t> </a:t>
            </a:r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HashMap,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String</a:t>
            </a:r>
            <a:r>
              <a:rPr lang="zh-CN" altLang="en-US" dirty="0"/>
              <a:t> </a:t>
            </a:r>
            <a:r>
              <a:rPr lang="en-US" altLang="zh-CN" dirty="0"/>
              <a:t>formatting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concatenating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CQL</a:t>
            </a:r>
            <a:r>
              <a:rPr lang="zh-CN" altLang="en-US" dirty="0"/>
              <a:t> </a:t>
            </a:r>
            <a:r>
              <a:rPr lang="en-US" altLang="zh-CN" dirty="0"/>
              <a:t>commands and</a:t>
            </a:r>
            <a:r>
              <a:rPr lang="zh-CN" altLang="en-US" dirty="0"/>
              <a:t> </a:t>
            </a:r>
            <a:r>
              <a:rPr lang="en-US" altLang="zh-CN" dirty="0"/>
              <a:t>streamed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commands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files.</a:t>
            </a:r>
            <a:r>
              <a:rPr lang="zh-CN" altLang="en-US" dirty="0"/>
              <a:t> </a:t>
            </a:r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paste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commands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Neo4j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execute.</a:t>
            </a:r>
            <a:endParaRPr lang="en-US" dirty="0"/>
          </a:p>
        </p:txBody>
      </p:sp>
      <p:sp>
        <p:nvSpPr>
          <p:cNvPr id="8" name="Head with Shoulders">
            <a:extLst>
              <a:ext uri="{FF2B5EF4-FFF2-40B4-BE49-F238E27FC236}">
                <a16:creationId xmlns:a16="http://schemas.microsoft.com/office/drawing/2014/main" id="{3FCFB0E0-3412-E249-A8B5-793F6A45B55D}"/>
              </a:ext>
            </a:extLst>
          </p:cNvPr>
          <p:cNvSpPr/>
          <p:nvPr/>
        </p:nvSpPr>
        <p:spPr>
          <a:xfrm>
            <a:off x="996733" y="8833984"/>
            <a:ext cx="1353987" cy="1173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DC4B1-3AE8-074A-9FFC-900525CE84BB}"/>
              </a:ext>
            </a:extLst>
          </p:cNvPr>
          <p:cNvSpPr txBox="1"/>
          <p:nvPr/>
        </p:nvSpPr>
        <p:spPr>
          <a:xfrm>
            <a:off x="696260" y="5319543"/>
            <a:ext cx="4759316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Here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is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my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nela Text Regular"/>
              </a:rPr>
              <a:t>design: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nela Text Regular"/>
            </a:endParaRPr>
          </a:p>
        </p:txBody>
      </p:sp>
      <p:sp>
        <p:nvSpPr>
          <p:cNvPr id="10" name="Double Arrow">
            <a:extLst>
              <a:ext uri="{FF2B5EF4-FFF2-40B4-BE49-F238E27FC236}">
                <a16:creationId xmlns:a16="http://schemas.microsoft.com/office/drawing/2014/main" id="{81BB9671-AA1A-4844-9CEB-212294701AF4}"/>
              </a:ext>
            </a:extLst>
          </p:cNvPr>
          <p:cNvSpPr/>
          <p:nvPr/>
        </p:nvSpPr>
        <p:spPr>
          <a:xfrm rot="5400000" flipH="1" flipV="1">
            <a:off x="825463" y="10667076"/>
            <a:ext cx="1382067" cy="105648"/>
          </a:xfrm>
          <a:prstGeom prst="leftRightArrow">
            <a:avLst>
              <a:gd name="adj1" fmla="val 32000"/>
              <a:gd name="adj2" fmla="val 3356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1" name="Input query">
            <a:extLst>
              <a:ext uri="{FF2B5EF4-FFF2-40B4-BE49-F238E27FC236}">
                <a16:creationId xmlns:a16="http://schemas.microsoft.com/office/drawing/2014/main" id="{D9923D15-7821-9E4D-B78C-A56CFD29030A}"/>
              </a:ext>
            </a:extLst>
          </p:cNvPr>
          <p:cNvSpPr txBox="1"/>
          <p:nvPr/>
        </p:nvSpPr>
        <p:spPr>
          <a:xfrm>
            <a:off x="581333" y="10472146"/>
            <a:ext cx="942566" cy="46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600"/>
            </a:lvl1pPr>
          </a:lstStyle>
          <a:p>
            <a:r>
              <a:rPr lang="en-US" altLang="zh-CN" dirty="0"/>
              <a:t>Start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12" name="ChatbotSearchUtil">
            <a:extLst>
              <a:ext uri="{FF2B5EF4-FFF2-40B4-BE49-F238E27FC236}">
                <a16:creationId xmlns:a16="http://schemas.microsoft.com/office/drawing/2014/main" id="{051692C6-4189-3842-9C84-6B9C264C1363}"/>
              </a:ext>
            </a:extLst>
          </p:cNvPr>
          <p:cNvSpPr/>
          <p:nvPr/>
        </p:nvSpPr>
        <p:spPr>
          <a:xfrm>
            <a:off x="4602118" y="8624184"/>
            <a:ext cx="3890379" cy="1701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lang="en-US" altLang="zh-CN" dirty="0" err="1"/>
              <a:t>JsonUtil</a:t>
            </a:r>
            <a:r>
              <a:rPr lang="en-US" altLang="zh-CN" dirty="0"/>
              <a:t>, </a:t>
            </a:r>
            <a:r>
              <a:rPr lang="en-US" altLang="zh-CN" dirty="0" err="1"/>
              <a:t>QueryUtil</a:t>
            </a:r>
            <a:r>
              <a:rPr lang="en-US" altLang="zh-CN" dirty="0"/>
              <a:t>, </a:t>
            </a:r>
            <a:r>
              <a:rPr lang="en-US" altLang="zh-CN" dirty="0" err="1"/>
              <a:t>UpdateUtil</a:t>
            </a:r>
            <a:r>
              <a:rPr lang="en-US" altLang="zh-CN" dirty="0"/>
              <a:t>, </a:t>
            </a:r>
            <a:r>
              <a:rPr lang="en-US" altLang="zh-CN" dirty="0" err="1"/>
              <a:t>DeleteUtil</a:t>
            </a:r>
            <a:endParaRPr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E1569E-7F1D-984F-86B1-4AFDA727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085" y="6046499"/>
            <a:ext cx="8246376" cy="24013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957C93-5342-834E-956F-223C35455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750" y="9614956"/>
            <a:ext cx="6984544" cy="3283570"/>
          </a:xfrm>
          <a:prstGeom prst="rect">
            <a:avLst/>
          </a:prstGeom>
        </p:spPr>
      </p:pic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FD3302AF-4F82-1F47-8336-257AA033DB49}"/>
              </a:ext>
            </a:extLst>
          </p:cNvPr>
          <p:cNvCxnSpPr>
            <a:cxnSpLocks/>
            <a:stCxn id="12" idx="0"/>
            <a:endCxn id="22" idx="1"/>
          </p:cNvCxnSpPr>
          <p:nvPr/>
        </p:nvCxnSpPr>
        <p:spPr>
          <a:xfrm rot="5400000" flipH="1" flipV="1">
            <a:off x="6564683" y="7229783"/>
            <a:ext cx="1377027" cy="1411777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84072B0-6DD3-664D-9928-C93DDD56A249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7149651" y="9723642"/>
            <a:ext cx="930756" cy="2135442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1A5811-3CAB-9F46-8608-49D3D5C56A5F}"/>
              </a:ext>
            </a:extLst>
          </p:cNvPr>
          <p:cNvSpPr txBox="1"/>
          <p:nvPr/>
        </p:nvSpPr>
        <p:spPr>
          <a:xfrm flipH="1">
            <a:off x="6039688" y="6593200"/>
            <a:ext cx="1920460" cy="6596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Template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Strings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8B6F99-7114-7048-9D57-78FBB93A7616}"/>
              </a:ext>
            </a:extLst>
          </p:cNvPr>
          <p:cNvSpPr txBox="1"/>
          <p:nvPr/>
        </p:nvSpPr>
        <p:spPr>
          <a:xfrm flipH="1">
            <a:off x="5554517" y="10780113"/>
            <a:ext cx="2823560" cy="9089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Methods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to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generate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lang="en-US" altLang="zh-CN" sz="1800" dirty="0"/>
              <a:t>different</a:t>
            </a:r>
            <a:r>
              <a:rPr lang="zh-CN" altLang="en-US" sz="1800" dirty="0"/>
              <a:t> </a:t>
            </a:r>
            <a:r>
              <a:rPr lang="en-US" altLang="zh-CN" sz="1800" dirty="0"/>
              <a:t>commands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1E8B2C2-0C50-8845-B890-59033C107939}"/>
              </a:ext>
            </a:extLst>
          </p:cNvPr>
          <p:cNvCxnSpPr>
            <a:cxnSpLocks/>
            <a:stCxn id="23" idx="3"/>
            <a:endCxn id="48" idx="1"/>
          </p:cNvCxnSpPr>
          <p:nvPr/>
        </p:nvCxnSpPr>
        <p:spPr>
          <a:xfrm flipV="1">
            <a:off x="15667294" y="7556543"/>
            <a:ext cx="2677018" cy="3700198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D91DA62C-3AC9-184E-8B28-924C81F6D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4312" y="5992219"/>
            <a:ext cx="3225660" cy="3128648"/>
          </a:xfrm>
          <a:prstGeom prst="rect">
            <a:avLst/>
          </a:prstGeom>
        </p:spPr>
      </p:pic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E5A30931-BB16-3840-8ECE-0279CA4BEC2F}"/>
              </a:ext>
            </a:extLst>
          </p:cNvPr>
          <p:cNvCxnSpPr>
            <a:cxnSpLocks/>
            <a:stCxn id="22" idx="3"/>
            <a:endCxn id="48" idx="1"/>
          </p:cNvCxnSpPr>
          <p:nvPr/>
        </p:nvCxnSpPr>
        <p:spPr>
          <a:xfrm>
            <a:off x="16205461" y="7247157"/>
            <a:ext cx="2138851" cy="30938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ChatbotSearchUtil">
            <a:extLst>
              <a:ext uri="{FF2B5EF4-FFF2-40B4-BE49-F238E27FC236}">
                <a16:creationId xmlns:a16="http://schemas.microsoft.com/office/drawing/2014/main" id="{6BC8913B-286D-D541-8B7B-3CC981D67C8B}"/>
              </a:ext>
            </a:extLst>
          </p:cNvPr>
          <p:cNvSpPr/>
          <p:nvPr/>
        </p:nvSpPr>
        <p:spPr>
          <a:xfrm>
            <a:off x="1130729" y="11417374"/>
            <a:ext cx="3890379" cy="1701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lang="en-US" altLang="zh-CN" dirty="0" err="1"/>
              <a:t>MainTest</a:t>
            </a:r>
            <a:endParaRPr dirty="0"/>
          </a:p>
        </p:txBody>
      </p: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E1145FA7-2BF2-DA40-BD78-BBCB4014981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35461" y="9475085"/>
            <a:ext cx="2566657" cy="1950270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D9967CA9-FF2B-7443-97DF-2DF7C6338743}"/>
              </a:ext>
            </a:extLst>
          </p:cNvPr>
          <p:cNvCxnSpPr>
            <a:cxnSpLocks/>
            <a:endCxn id="73" idx="0"/>
          </p:cNvCxnSpPr>
          <p:nvPr/>
        </p:nvCxnSpPr>
        <p:spPr>
          <a:xfrm rot="16200000" flipH="1">
            <a:off x="19433829" y="9278058"/>
            <a:ext cx="1339377" cy="1024994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723B7CF8-EAD6-6541-824F-7F26B258F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2779" y="10460244"/>
            <a:ext cx="6326470" cy="272488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6378909F-4197-0644-B2C9-FA5145AF4061}"/>
              </a:ext>
            </a:extLst>
          </p:cNvPr>
          <p:cNvSpPr txBox="1"/>
          <p:nvPr/>
        </p:nvSpPr>
        <p:spPr>
          <a:xfrm flipH="1">
            <a:off x="20925073" y="9597462"/>
            <a:ext cx="2450429" cy="6596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800" dirty="0"/>
              <a:t>Execute</a:t>
            </a:r>
            <a:r>
              <a:rPr lang="zh-CN" altLang="en-US" sz="1800" dirty="0"/>
              <a:t> </a:t>
            </a:r>
            <a:r>
              <a:rPr lang="en-US" altLang="zh-CN" sz="1800" dirty="0"/>
              <a:t>commands!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148994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I  Preview">
            <a:extLst>
              <a:ext uri="{FF2B5EF4-FFF2-40B4-BE49-F238E27FC236}">
                <a16:creationId xmlns:a16="http://schemas.microsoft.com/office/drawing/2014/main" id="{C43E5B29-2F35-0142-A71C-6EF3925A62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25368"/>
            <a:ext cx="21945600" cy="1727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Code </a:t>
            </a:r>
            <a:r>
              <a:rPr lang="en-US" dirty="0"/>
              <a:t>Implementation</a:t>
            </a:r>
            <a:br>
              <a:rPr lang="en-US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79F2F-285F-8840-97F0-A2905FC9AA4C}"/>
              </a:ext>
            </a:extLst>
          </p:cNvPr>
          <p:cNvSpPr txBox="1"/>
          <p:nvPr/>
        </p:nvSpPr>
        <p:spPr>
          <a:xfrm>
            <a:off x="1219200" y="1202388"/>
            <a:ext cx="3683701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1.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Template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String</a:t>
            </a:r>
            <a:r>
              <a:rPr lang="en-US" altLang="zh-CN" sz="3200" dirty="0"/>
              <a:t>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5AE2C-11E2-D243-94E1-6BEA1462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55955"/>
            <a:ext cx="12659273" cy="51670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4B552D-87EE-7A46-B63E-C58B6553FA93}"/>
              </a:ext>
            </a:extLst>
          </p:cNvPr>
          <p:cNvSpPr txBox="1"/>
          <p:nvPr/>
        </p:nvSpPr>
        <p:spPr>
          <a:xfrm>
            <a:off x="1219200" y="6960631"/>
            <a:ext cx="3319820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2.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Read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JSON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file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A413D-6D76-D34A-BF90-B91A74205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894724"/>
            <a:ext cx="6484620" cy="34139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17E890-F254-904E-BB7A-599EFC8597FA}"/>
              </a:ext>
            </a:extLst>
          </p:cNvPr>
          <p:cNvSpPr txBox="1"/>
          <p:nvPr/>
        </p:nvSpPr>
        <p:spPr>
          <a:xfrm>
            <a:off x="1219200" y="11008296"/>
            <a:ext cx="3454472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/>
              <a:t>3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.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Process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lang="en-US" altLang="zh-CN" sz="3200" dirty="0"/>
              <a:t>Format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E3F0D0-8B09-0C4C-A8D9-6B6C0C2B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866" y="12117565"/>
            <a:ext cx="6121288" cy="8535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4C7C9E-FC93-E84C-8B3F-C3CA941F9CF9}"/>
              </a:ext>
            </a:extLst>
          </p:cNvPr>
          <p:cNvSpPr txBox="1"/>
          <p:nvPr/>
        </p:nvSpPr>
        <p:spPr>
          <a:xfrm>
            <a:off x="10126980" y="7772400"/>
            <a:ext cx="102657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3013AC-D2A3-1141-979A-D8BDE059597B}"/>
              </a:ext>
            </a:extLst>
          </p:cNvPr>
          <p:cNvSpPr txBox="1"/>
          <p:nvPr/>
        </p:nvSpPr>
        <p:spPr>
          <a:xfrm>
            <a:off x="7802881" y="7322469"/>
            <a:ext cx="7475220" cy="17399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/>
              <a:t>4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.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Create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lang="en-US" altLang="zh-CN" sz="3200" dirty="0"/>
              <a:t>Director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Movie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Actor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Actress</a:t>
            </a:r>
            <a:r>
              <a:rPr lang="zh-CN" altLang="en-US" sz="3200" dirty="0"/>
              <a:t> </a:t>
            </a:r>
            <a:r>
              <a:rPr lang="en-US" altLang="zh-CN" sz="3200" dirty="0"/>
              <a:t>Relationship</a:t>
            </a:r>
            <a:r>
              <a:rPr lang="zh-CN" altLang="en-US" sz="3200" dirty="0"/>
              <a:t> </a:t>
            </a:r>
            <a:r>
              <a:rPr lang="en-US" altLang="zh-CN" sz="3200" dirty="0"/>
              <a:t>Commands</a:t>
            </a:r>
            <a:r>
              <a:rPr lang="zh-CN" altLang="en-US" sz="3200" dirty="0"/>
              <a:t> </a:t>
            </a:r>
            <a:r>
              <a:rPr lang="en-US" altLang="zh-CN" sz="3200" dirty="0"/>
              <a:t>(Take</a:t>
            </a:r>
            <a:r>
              <a:rPr lang="zh-CN" altLang="en-US" sz="3200" dirty="0"/>
              <a:t> </a:t>
            </a:r>
            <a:r>
              <a:rPr lang="en-US" altLang="zh-CN" sz="3200" dirty="0" err="1"/>
              <a:t>director_relationship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example.)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5DE106-742B-9640-8BF3-2C831073B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8101" y="3872540"/>
            <a:ext cx="8883088" cy="88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I  Preview">
            <a:extLst>
              <a:ext uri="{FF2B5EF4-FFF2-40B4-BE49-F238E27FC236}">
                <a16:creationId xmlns:a16="http://schemas.microsoft.com/office/drawing/2014/main" id="{C43E5B29-2F35-0142-A71C-6EF3925A62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225368"/>
            <a:ext cx="21945600" cy="1727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Code </a:t>
            </a:r>
            <a:r>
              <a:rPr lang="en-US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Commands</a:t>
            </a:r>
            <a:br>
              <a:rPr lang="en-US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79F2F-285F-8840-97F0-A2905FC9AA4C}"/>
              </a:ext>
            </a:extLst>
          </p:cNvPr>
          <p:cNvSpPr txBox="1"/>
          <p:nvPr/>
        </p:nvSpPr>
        <p:spPr>
          <a:xfrm>
            <a:off x="253492" y="1952569"/>
            <a:ext cx="6073779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 err="1"/>
              <a:t>create_director_relationship.txt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4C7C9E-FC93-E84C-8B3F-C3CA941F9CF9}"/>
              </a:ext>
            </a:extLst>
          </p:cNvPr>
          <p:cNvSpPr txBox="1"/>
          <p:nvPr/>
        </p:nvSpPr>
        <p:spPr>
          <a:xfrm>
            <a:off x="10126980" y="7772400"/>
            <a:ext cx="102657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138BB-50BD-0945-896D-584C76BE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4" y="2870878"/>
            <a:ext cx="6038747" cy="79742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A4B3FF-C594-864E-BE3C-570ECA874C98}"/>
              </a:ext>
            </a:extLst>
          </p:cNvPr>
          <p:cNvSpPr txBox="1"/>
          <p:nvPr/>
        </p:nvSpPr>
        <p:spPr>
          <a:xfrm>
            <a:off x="6709839" y="1929708"/>
            <a:ext cx="5568832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 err="1"/>
              <a:t>create_actor_relationship.txt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86F38-9F1A-B14A-B70F-F55B366EF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590" y="2870878"/>
            <a:ext cx="4877330" cy="101707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B03B1F-51E8-AA4A-BBBD-EA4AC690B9B4}"/>
              </a:ext>
            </a:extLst>
          </p:cNvPr>
          <p:cNvSpPr txBox="1"/>
          <p:nvPr/>
        </p:nvSpPr>
        <p:spPr>
          <a:xfrm>
            <a:off x="13084232" y="943679"/>
            <a:ext cx="8168903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 err="1"/>
              <a:t>create_actor_knows_actor_relationship.txt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D6A41-745D-C74B-B28A-46937E75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781" y="1908435"/>
            <a:ext cx="9931908" cy="896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95E34-C68B-5245-BA74-6574734AD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3535" y="3407610"/>
            <a:ext cx="8382784" cy="52106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BEB119-72E6-C447-8A74-D7283B4C1DAA}"/>
              </a:ext>
            </a:extLst>
          </p:cNvPr>
          <p:cNvSpPr txBox="1"/>
          <p:nvPr/>
        </p:nvSpPr>
        <p:spPr>
          <a:xfrm>
            <a:off x="13092411" y="2555632"/>
            <a:ext cx="6226063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/>
              <a:t>R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esult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(Leonardo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&amp;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lang="en-US" altLang="zh-CN" sz="3200" dirty="0"/>
              <a:t>Tom</a:t>
            </a:r>
            <a:r>
              <a:rPr lang="zh-CN" altLang="en-US" sz="3200" dirty="0"/>
              <a:t> </a:t>
            </a:r>
            <a:r>
              <a:rPr lang="en-US" altLang="zh-CN" sz="3200" dirty="0"/>
              <a:t>Hanks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4AF7A5-1C15-904A-A4ED-283F6D17E49D}"/>
              </a:ext>
            </a:extLst>
          </p:cNvPr>
          <p:cNvSpPr txBox="1"/>
          <p:nvPr/>
        </p:nvSpPr>
        <p:spPr>
          <a:xfrm>
            <a:off x="13073535" y="8554836"/>
            <a:ext cx="8939948" cy="853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/>
              <a:t>Result</a:t>
            </a:r>
            <a:r>
              <a:rPr lang="zh-CN" altLang="en-US" sz="3200" dirty="0"/>
              <a:t> </a:t>
            </a:r>
            <a:r>
              <a:rPr lang="en-US" altLang="zh-CN" sz="3200" dirty="0"/>
              <a:t>(Steven</a:t>
            </a:r>
            <a:r>
              <a:rPr lang="zh-CN" altLang="en-US" sz="3200" dirty="0"/>
              <a:t> </a:t>
            </a:r>
            <a:r>
              <a:rPr lang="en-US" altLang="zh-CN" sz="3200" dirty="0"/>
              <a:t>Spielberg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Christopher</a:t>
            </a:r>
            <a:r>
              <a:rPr lang="zh-CN" altLang="en-US" sz="3200" dirty="0"/>
              <a:t> </a:t>
            </a:r>
            <a:r>
              <a:rPr lang="en-US" altLang="zh-CN" sz="3200" dirty="0"/>
              <a:t>Nolan</a:t>
            </a:r>
            <a:r>
              <a:rPr lang="zh-CN" altLang="en-US" sz="3200" dirty="0"/>
              <a:t> </a:t>
            </a:r>
            <a:r>
              <a:rPr lang="en-US" altLang="zh-CN" sz="3200" dirty="0"/>
              <a:t>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68F870-27BA-934A-A23A-1B1CE8762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2411" y="9408403"/>
            <a:ext cx="6699543" cy="408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17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5CA9-7F87-FE44-988A-BA68FE2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86080"/>
            <a:ext cx="21945600" cy="1727200"/>
          </a:xfrm>
        </p:spPr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US" altLang="zh-CN" dirty="0"/>
              <a:t>esults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2D1AC-A4FF-EF45-8EA4-54BE4FA24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244"/>
            <a:ext cx="14291310" cy="11968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5ED242-6D94-494E-8DA6-B523D521C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028" y="2113280"/>
            <a:ext cx="8376822" cy="100969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086DB3-1D65-0843-B21E-A075E7B8F6CB}"/>
              </a:ext>
            </a:extLst>
          </p:cNvPr>
          <p:cNvCxnSpPr/>
          <p:nvPr/>
        </p:nvCxnSpPr>
        <p:spPr>
          <a:xfrm>
            <a:off x="15001875" y="1660411"/>
            <a:ext cx="0" cy="1100264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098440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5CA9-7F87-FE44-988A-BA68FE2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911860"/>
            <a:ext cx="21945600" cy="1727200"/>
          </a:xfrm>
        </p:spPr>
        <p:txBody>
          <a:bodyPr>
            <a:normAutofit fontScale="90000"/>
          </a:bodyPr>
          <a:lstStyle/>
          <a:p>
            <a:r>
              <a:rPr lang="en-US" dirty="0"/>
              <a:t>R</a:t>
            </a:r>
            <a:r>
              <a:rPr lang="en-US" altLang="zh-CN" dirty="0"/>
              <a:t>esults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67D17-F064-E348-A365-2D55BD1B727C}"/>
              </a:ext>
            </a:extLst>
          </p:cNvPr>
          <p:cNvSpPr txBox="1"/>
          <p:nvPr/>
        </p:nvSpPr>
        <p:spPr>
          <a:xfrm>
            <a:off x="5987577" y="6638334"/>
            <a:ext cx="12408846" cy="101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Let me show the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demo through Java and Neo4j.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449024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5CA9-7F87-FE44-988A-BA68FE2D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911860"/>
            <a:ext cx="21945600" cy="1727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0D4D6A2-775C-5748-B336-C3DF1EBB6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0487" y="3255841"/>
            <a:ext cx="16583025" cy="112141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Implement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functionalities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system,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integrating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Front-end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reading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console.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Neo4j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limit,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commands,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worthwhile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explore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optimize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procedure.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Aside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KNOWS,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DIRECTED,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ACTED_IN,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customer’s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IMDB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platforms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corresponding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data,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favorite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movies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actors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shortest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applied.</a:t>
            </a:r>
          </a:p>
          <a:p>
            <a:pPr marL="0" indent="0">
              <a:buNone/>
            </a:pP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4914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1FE9D3-B42A-3E46-884D-F8684B9C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994400"/>
            <a:ext cx="21945600" cy="1727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775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6" name="Demo…"/>
          <p:cNvSpPr txBox="1">
            <a:spLocks noGrp="1"/>
          </p:cNvSpPr>
          <p:nvPr>
            <p:ph type="body" idx="1"/>
          </p:nvPr>
        </p:nvSpPr>
        <p:spPr>
          <a:xfrm>
            <a:off x="1537145" y="3325463"/>
            <a:ext cx="21948578" cy="8483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</a:t>
            </a:r>
            <a:r>
              <a:rPr lang="en-US" altLang="zh-CN" dirty="0"/>
              <a:t>roduction and Setup</a:t>
            </a:r>
          </a:p>
          <a:p>
            <a:r>
              <a:rPr lang="en-US" altLang="zh-CN" dirty="0"/>
              <a:t>UI</a:t>
            </a:r>
            <a:r>
              <a:rPr lang="zh-CN" altLang="en-US" dirty="0"/>
              <a:t> </a:t>
            </a:r>
            <a:r>
              <a:rPr lang="en-US" altLang="zh-CN" dirty="0"/>
              <a:t>Preview</a:t>
            </a:r>
          </a:p>
          <a:p>
            <a:r>
              <a:rPr lang="en-US" dirty="0"/>
              <a:t>Main Tasks</a:t>
            </a:r>
            <a:endParaRPr dirty="0"/>
          </a:p>
          <a:p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endParaRPr dirty="0"/>
          </a:p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dirty="0"/>
          </a:p>
          <a:p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dirty="0"/>
              <a:t>Implementation</a:t>
            </a:r>
            <a:endParaRPr lang="en-US" dirty="0"/>
          </a:p>
          <a:p>
            <a:r>
              <a:rPr lang="en-US" dirty="0"/>
              <a:t>R</a:t>
            </a:r>
            <a:r>
              <a:rPr lang="en-US" altLang="zh-CN" dirty="0"/>
              <a:t>esults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</a:p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3F1B-6E02-A448-9FF8-2E220A98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23" y="375383"/>
            <a:ext cx="21945600" cy="1727200"/>
          </a:xfrm>
        </p:spPr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Neo4j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109A-1067-A740-B8C5-78D45E216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6223" y="2501900"/>
            <a:ext cx="12734239" cy="104394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Neo4j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world’s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leading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database,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management,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traversal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relationships.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Neo4j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uses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property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represent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vertices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(circles)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(intersection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lines).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graphs: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Undirected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  <a:p>
            <a:pPr lvl="1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Directed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  <a:p>
            <a:pPr lvl="1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</a:p>
          <a:p>
            <a:pPr lvl="1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Property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Neo4j: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Fraud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Real-time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7F67-D0AF-2B46-BCA4-6AA0A522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068" y="774700"/>
            <a:ext cx="4278732" cy="2655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20F5C-4506-C641-A6CF-F6FFFC1F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228" y="3430465"/>
            <a:ext cx="6799003" cy="97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089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3F1B-6E02-A448-9FF8-2E220A98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23" y="375383"/>
            <a:ext cx="21945600" cy="1727200"/>
          </a:xfrm>
        </p:spPr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Neo4j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109A-1067-A740-B8C5-78D45E216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6223" y="2501900"/>
            <a:ext cx="12734239" cy="104394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Easy to represent connected data.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Faster to traversal of more connected data.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Represents semi-structured data very easily (JSON, XML)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Not require complex joins to retrieve related data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Drawbacks: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Limitation of supporting number of Nodes, Relationships and Properties from Neo4j 2.1.3 version.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Does not support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sharding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7F67-D0AF-2B46-BCA4-6AA0A522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068" y="774700"/>
            <a:ext cx="4278732" cy="2655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20F5C-4506-C641-A6CF-F6FFFC1F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228" y="3430465"/>
            <a:ext cx="6799003" cy="97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171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3F1B-6E02-A448-9FF8-2E220A98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223" y="375383"/>
            <a:ext cx="21945600" cy="1727200"/>
          </a:xfrm>
        </p:spPr>
        <p:txBody>
          <a:bodyPr/>
          <a:lstStyle/>
          <a:p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8109A-1067-A740-B8C5-78D45E216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6223" y="3276600"/>
            <a:ext cx="11347939" cy="1043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Neo4j.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run --publish=7474:7474 --publish=7687:7687 neo4j:3.0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bring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Neo4j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server.</a:t>
            </a:r>
          </a:p>
          <a:p>
            <a:pPr marL="0" indent="0">
              <a:buNone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Open the Neo4j browser URL. </a:t>
            </a:r>
            <a:r>
              <a:rPr lang="en-US" altLang="zh-CN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http://localhost:7474/browser</a:t>
            </a:r>
            <a:endParaRPr lang="en-US" altLang="zh-CN" sz="32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Create a Maven project, using Spring Boot to run the Java application, and design MVC (Model, View, Controller) structure to represent the “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NodeEntity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and its relationships.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In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pom.xml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 added dependencies including the default Spring Boot starters, Spring Data Neo4j, Bolt driver and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Fastjson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(used for convert JSON file into object array).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Create Main class to run the application, then all the setup works done.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7F67-D0AF-2B46-BCA4-6AA0A5227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3091" y="0"/>
            <a:ext cx="4278732" cy="2655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EC377B-8ECB-3E4D-A2C2-389D2EABA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590" y="2727968"/>
            <a:ext cx="4725734" cy="10612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FEA437-BFDD-C24A-A305-25132ABB7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3403" y="6038113"/>
            <a:ext cx="5676946" cy="73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33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UI  Preview"/>
          <p:cNvSpPr txBox="1">
            <a:spLocks noGrp="1"/>
          </p:cNvSpPr>
          <p:nvPr>
            <p:ph type="title"/>
          </p:nvPr>
        </p:nvSpPr>
        <p:spPr>
          <a:xfrm>
            <a:off x="1219199" y="363534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rPr dirty="0"/>
              <a:t>UI  Preview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99922E-D914-654D-A1AB-AC173D61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06" y="3121758"/>
            <a:ext cx="19869381" cy="6070624"/>
          </a:xfrm>
          <a:prstGeom prst="rect">
            <a:avLst/>
          </a:prstGeom>
        </p:spPr>
      </p:pic>
      <p:sp>
        <p:nvSpPr>
          <p:cNvPr id="5" name="I use Spring Boot to run application, implement web services as MVC framework, set routes to handle different queries in RequestController. The ChatbotSearchUtil provides all search methods and initializers.">
            <a:extLst>
              <a:ext uri="{FF2B5EF4-FFF2-40B4-BE49-F238E27FC236}">
                <a16:creationId xmlns:a16="http://schemas.microsoft.com/office/drawing/2014/main" id="{8DC736B2-5486-824A-B9C0-7F3C23872C12}"/>
              </a:ext>
            </a:extLst>
          </p:cNvPr>
          <p:cNvSpPr txBox="1"/>
          <p:nvPr/>
        </p:nvSpPr>
        <p:spPr>
          <a:xfrm>
            <a:off x="4939959" y="8378960"/>
            <a:ext cx="145040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>
              <a:defRPr sz="4000" baseline="2000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dirty="0"/>
              <a:t>I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UI  Preview"/>
          <p:cNvSpPr txBox="1">
            <a:spLocks noGrp="1"/>
          </p:cNvSpPr>
          <p:nvPr>
            <p:ph type="title"/>
          </p:nvPr>
        </p:nvSpPr>
        <p:spPr>
          <a:xfrm>
            <a:off x="458687" y="246304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Main Tasks</a:t>
            </a:r>
            <a:endParaRPr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048C94-83F7-4549-B601-B4FE0650C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199" y="1798516"/>
            <a:ext cx="20424577" cy="112141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Database source: Netflix database stored in MS SQL Server.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Entities: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MoviePerson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PersonName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PersonRole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), DVD(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DVDTitle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Issues: 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How to process the raw query result in Java from SQL Server?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How to connect the person’s role relationships from themselves to different movies?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How to extract the “Node Entity” from exported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files and create them in Neo4j, without duplication?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How to execute command (automatically) to build the networks?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Targets: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Write SQL query to get which movies are directed by those “directors”, and which movies are related to those “actors” / “actress”.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Export SQL query result into file, try to deconstruct each pair of “Person” and “Movie”, use OOD(object-oriented design) principle in Java class to build “Node Entity”.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Based on the Spring Data Neo4j, implement key methods.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Use Cypher Query Language (CQL) and write codes to execute “CREATE”, “MATCH” and “MERGE” commands to build the graph in Neo4j. 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Write Java code to automatically output required commands using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PrintStream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BufferedWriter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373610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UI  Preview"/>
          <p:cNvSpPr txBox="1">
            <a:spLocks noGrp="1"/>
          </p:cNvSpPr>
          <p:nvPr>
            <p:ph type="title"/>
          </p:nvPr>
        </p:nvSpPr>
        <p:spPr>
          <a:xfrm>
            <a:off x="458687" y="246304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endParaRPr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048C94-83F7-4549-B601-B4FE0650C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199" y="1371600"/>
            <a:ext cx="20424577" cy="1164101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vertices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edges,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Neo4j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property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consisting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nodes,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vertices,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relationships,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edges/paths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nodes.</a:t>
            </a:r>
          </a:p>
          <a:p>
            <a:pPr>
              <a:lnSpc>
                <a:spcPct val="14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contain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Neo4j.Properties,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key-value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relationship.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database,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example,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property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“Director: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{Name: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‘Christopher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Nolan’}”,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movie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property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“Movie: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{Title: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‘Inception’}”,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property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“Actor: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{Name: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‘Leonardo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DiCaprio’}”.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properties,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relationships.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example,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Christopher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Nolan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directed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movie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Leonardo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DiCaprio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casts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acted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Acted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 (Actors or Actresses)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Directed (Directors)</a:t>
            </a:r>
          </a:p>
          <a:p>
            <a:pPr lvl="1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Knows (Actors-&gt;Directors, Actors-&gt;Actors, etc.)</a:t>
            </a:r>
          </a:p>
          <a:p>
            <a:pPr lvl="1"/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design:</a:t>
            </a:r>
          </a:p>
          <a:p>
            <a:pPr marL="546100" lvl="1" indent="0">
              <a:buNone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MATCH/CREATE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(a: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Actor: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{Name: xxx}), </a:t>
            </a:r>
          </a:p>
          <a:p>
            <a:pPr marL="546100" lvl="1" indent="0">
              <a:buNone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(b: Director: {Name: xxx}), {m: Movie: {Title: xxx}}</a:t>
            </a:r>
          </a:p>
          <a:p>
            <a:pPr marL="546100" lvl="1" indent="0">
              <a:buNone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MERGE (a)-[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r:ACTED_IN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]-&gt;(m)&lt;-[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r:DIRECTED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]-(b)</a:t>
            </a:r>
          </a:p>
          <a:p>
            <a:pPr marL="546100" lvl="1" indent="0">
              <a:buNone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MERGE (a)-[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r:KNOWS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]-&gt;(b)-[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r:KNOWS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]-&gt;(a)</a:t>
            </a:r>
          </a:p>
          <a:p>
            <a:pPr marL="546100" lvl="1" indent="0">
              <a:buNone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37E52-D8AD-FC4F-B8B3-EE0A1ECA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138" y="7192108"/>
            <a:ext cx="12269149" cy="496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58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UI  Preview"/>
          <p:cNvSpPr txBox="1">
            <a:spLocks noGrp="1"/>
          </p:cNvSpPr>
          <p:nvPr>
            <p:ph type="title"/>
          </p:nvPr>
        </p:nvSpPr>
        <p:spPr>
          <a:xfrm>
            <a:off x="458687" y="246304"/>
            <a:ext cx="21945600" cy="172720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Relations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4A0BA-5684-5B48-9282-BFD5A99AD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66" y="1973505"/>
            <a:ext cx="8224519" cy="7644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A02D0-CDED-744F-8162-1F406684BDF2}"/>
              </a:ext>
            </a:extLst>
          </p:cNvPr>
          <p:cNvSpPr txBox="1"/>
          <p:nvPr/>
        </p:nvSpPr>
        <p:spPr>
          <a:xfrm>
            <a:off x="9302414" y="1363387"/>
            <a:ext cx="9342301" cy="1936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Step1: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SQL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Query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directors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and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the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movies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they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directed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406AD8-D087-AC45-9475-C3991247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414" y="3640993"/>
            <a:ext cx="11320387" cy="3217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386E7-F5C6-4845-95F7-94EEDA406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820" y="11742495"/>
            <a:ext cx="4406900" cy="120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57145-B9C3-4746-A5A6-2122CDA81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658" y="7177584"/>
            <a:ext cx="6794500" cy="5969000"/>
          </a:xfrm>
          <a:prstGeom prst="rect">
            <a:avLst/>
          </a:prstGeom>
        </p:spPr>
      </p:pic>
      <p:sp>
        <p:nvSpPr>
          <p:cNvPr id="15" name="Line">
            <a:extLst>
              <a:ext uri="{FF2B5EF4-FFF2-40B4-BE49-F238E27FC236}">
                <a16:creationId xmlns:a16="http://schemas.microsoft.com/office/drawing/2014/main" id="{795EA66F-FA46-C441-81BD-B898278BF6D9}"/>
              </a:ext>
            </a:extLst>
          </p:cNvPr>
          <p:cNvSpPr/>
          <p:nvPr/>
        </p:nvSpPr>
        <p:spPr>
          <a:xfrm flipV="1">
            <a:off x="15684768" y="8745416"/>
            <a:ext cx="951328" cy="12790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D0D364-E9E4-3D4C-8BD3-0067ED412168}"/>
              </a:ext>
            </a:extLst>
          </p:cNvPr>
          <p:cNvSpPr txBox="1"/>
          <p:nvPr/>
        </p:nvSpPr>
        <p:spPr>
          <a:xfrm>
            <a:off x="16384481" y="7177584"/>
            <a:ext cx="2260234" cy="1493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Exp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orted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as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 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JSON</a:t>
            </a:r>
            <a:r>
              <a:rPr lang="zh-CN" altLang="en-US" sz="2800" dirty="0"/>
              <a:t> </a:t>
            </a:r>
            <a:r>
              <a:rPr lang="en-US" altLang="zh-CN" sz="2800" dirty="0"/>
              <a:t>format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F53CB966-9AE5-8543-B374-8D66DC6EDC82}"/>
              </a:ext>
            </a:extLst>
          </p:cNvPr>
          <p:cNvCxnSpPr>
            <a:cxnSpLocks/>
            <a:stCxn id="16" idx="0"/>
            <a:endCxn id="22" idx="0"/>
          </p:cNvCxnSpPr>
          <p:nvPr/>
        </p:nvCxnSpPr>
        <p:spPr>
          <a:xfrm rot="5400000" flipH="1" flipV="1">
            <a:off x="19303270" y="5069328"/>
            <a:ext cx="319584" cy="3896929"/>
          </a:xfrm>
          <a:prstGeom prst="curvedConnector3">
            <a:avLst>
              <a:gd name="adj1" fmla="val 398959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C9A18BC-01C7-054A-AA08-FBF9FEDE8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4278" y="6858000"/>
            <a:ext cx="3734498" cy="581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8687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5006</TotalTime>
  <Words>1402</Words>
  <Application>Microsoft Macintosh PowerPoint</Application>
  <PresentationFormat>Custom</PresentationFormat>
  <Paragraphs>120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PingFang HK Semibold</vt:lpstr>
      <vt:lpstr>Arial</vt:lpstr>
      <vt:lpstr>Canela Bold</vt:lpstr>
      <vt:lpstr>Canela Deck Regular</vt:lpstr>
      <vt:lpstr>Canela Regular</vt:lpstr>
      <vt:lpstr>Canela Text Regular</vt:lpstr>
      <vt:lpstr>Graphik</vt:lpstr>
      <vt:lpstr>Graphik-Medium</vt:lpstr>
      <vt:lpstr>Graphik-SemiboldItalic</vt:lpstr>
      <vt:lpstr>Helvetica Neue</vt:lpstr>
      <vt:lpstr>Microsoft Sans Serif</vt:lpstr>
      <vt:lpstr>23_ClassicWhite</vt:lpstr>
      <vt:lpstr>Netflix Implementation in Neo4j Graph Database </vt:lpstr>
      <vt:lpstr>Outline</vt:lpstr>
      <vt:lpstr>Introduction – Neo4j</vt:lpstr>
      <vt:lpstr>Introduction – Neo4j</vt:lpstr>
      <vt:lpstr>Introduction – Setup</vt:lpstr>
      <vt:lpstr>UI  Preview</vt:lpstr>
      <vt:lpstr>Main Tasks</vt:lpstr>
      <vt:lpstr>Nodes and Relations</vt:lpstr>
      <vt:lpstr>Nodes and Relations</vt:lpstr>
      <vt:lpstr>Nodes and Relations</vt:lpstr>
      <vt:lpstr>Nodes and Relations</vt:lpstr>
      <vt:lpstr>Java Integration</vt:lpstr>
      <vt:lpstr>Java Integration</vt:lpstr>
      <vt:lpstr>Code Implementation </vt:lpstr>
      <vt:lpstr>Code Implementation - Commands </vt:lpstr>
      <vt:lpstr>Results Display </vt:lpstr>
      <vt:lpstr>Results Display </vt:lpstr>
      <vt:lpstr>Future Works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Pubmed Articles Chatbot</dc:title>
  <cp:lastModifiedBy>Lin, Duan</cp:lastModifiedBy>
  <cp:revision>41</cp:revision>
  <dcterms:modified xsi:type="dcterms:W3CDTF">2021-05-03T04:09:30Z</dcterms:modified>
</cp:coreProperties>
</file>